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2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7957-C75B-40B5-8FBA-A4D5D1B3C44E}" type="datetimeFigureOut">
              <a:rPr lang="fr-FR" smtClean="0"/>
              <a:pPr/>
              <a:t>07/01/13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C1C51-3689-49D3-B19E-A6DAB0C525F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habold@iphc.cnrs.fr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microsoft.com/office/2007/relationships/hdphoto" Target="../media/hdphoto1.wdp"/><Relationship Id="rId8" Type="http://schemas.openxmlformats.org/officeDocument/2006/relationships/image" Target="../media/image5.jpeg"/><Relationship Id="rId9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5864" y="188412"/>
            <a:ext cx="3643306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Atelier « Bio-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logging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bio-télémétrie et ingénierie écologique au sein des ZA : mise en commun des informations et des ressources 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ZAEU - ZATA</a:t>
            </a:r>
            <a:endParaRPr kumimoji="0" lang="fr-FR" sz="1600" b="1" i="1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i="1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6 et 7 mars 2013</a:t>
            </a:r>
            <a:endParaRPr lang="fr-FR" sz="1600" i="1" dirty="0">
              <a:solidFill>
                <a:schemeClr val="accent3">
                  <a:lumMod val="75000"/>
                </a:schemeClr>
              </a:solidFill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Strasbourg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1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sng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Lieu:</a:t>
            </a:r>
            <a:r>
              <a:rPr kumimoji="0" lang="fr-FR" sz="1200" b="1" i="1" u="none" strike="noStrike" cap="none" normalizeH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200" b="1" i="1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Institut Pluridisciplinaire Hubert Curien</a:t>
            </a:r>
            <a:endParaRPr kumimoji="0" lang="fr-FR" sz="1200" b="0" i="1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23 rue du </a:t>
            </a:r>
            <a:r>
              <a:rPr kumimoji="0" lang="fr-FR" sz="1200" b="1" i="1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Loess</a:t>
            </a:r>
            <a:r>
              <a:rPr kumimoji="0" lang="fr-FR" sz="1200" b="1" i="1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 67037 Strasbourg Cedex</a:t>
            </a:r>
            <a:endParaRPr kumimoji="0" lang="fr-FR" sz="1200" b="0" i="1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3032512"/>
            <a:ext cx="4580625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Programme</a:t>
            </a:r>
          </a:p>
          <a:p>
            <a:pPr lvl="0" algn="ctr"/>
            <a:endParaRPr lang="fr-FR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 algn="ctr"/>
            <a:r>
              <a:rPr lang="fr-FR" sz="1600" b="1" dirty="0" smtClean="0"/>
              <a:t>Présentations</a:t>
            </a:r>
            <a:r>
              <a:rPr lang="fr-FR" b="1" dirty="0" smtClean="0"/>
              <a:t> </a:t>
            </a:r>
            <a:r>
              <a:rPr lang="fr-FR" sz="1200" i="1" dirty="0" smtClean="0"/>
              <a:t>le 6 mars de 10 à 18h</a:t>
            </a:r>
          </a:p>
          <a:p>
            <a:pPr lvl="0" algn="ctr"/>
            <a:endParaRPr lang="fr-FR" sz="1200" i="1" dirty="0" smtClean="0"/>
          </a:p>
          <a:p>
            <a:pPr algn="just">
              <a:buFont typeface="Wingdings" pitchFamily="2" charset="2"/>
              <a:buChar char="{"/>
            </a:pPr>
            <a:r>
              <a:rPr lang="fr-FR" sz="1100" dirty="0" smtClean="0"/>
              <a:t>Bio-</a:t>
            </a:r>
            <a:r>
              <a:rPr lang="fr-FR" sz="1100" dirty="0" err="1" smtClean="0"/>
              <a:t>logging</a:t>
            </a:r>
            <a:r>
              <a:rPr lang="fr-FR" sz="1100" dirty="0" smtClean="0"/>
              <a:t> et télémétrie dans la ZAEU et la ZATA</a:t>
            </a:r>
          </a:p>
          <a:p>
            <a:pPr algn="just">
              <a:buFont typeface="Wingdings" pitchFamily="2" charset="2"/>
              <a:buChar char="{"/>
            </a:pPr>
            <a:r>
              <a:rPr lang="fr-FR" sz="1100" dirty="0" smtClean="0"/>
              <a:t>Apports de la RFID : nouvelles perspectives dans le suivi et la localisation de la faune sauvage</a:t>
            </a:r>
          </a:p>
          <a:p>
            <a:pPr algn="just">
              <a:buFont typeface="Wingdings" pitchFamily="2" charset="2"/>
              <a:buChar char="{"/>
            </a:pPr>
            <a:r>
              <a:rPr lang="fr-FR" sz="1100" dirty="0" smtClean="0"/>
              <a:t>Etude de la stratégie d’incubation chez les oiseaux (œufs-</a:t>
            </a:r>
            <a:r>
              <a:rPr lang="fr-FR" sz="1100" dirty="0" err="1" smtClean="0"/>
              <a:t>loggers</a:t>
            </a:r>
            <a:r>
              <a:rPr lang="fr-FR" sz="1100" dirty="0" smtClean="0"/>
              <a:t>, systèmes de pesée automatisée…) </a:t>
            </a:r>
          </a:p>
          <a:p>
            <a:pPr algn="just">
              <a:buFont typeface="Wingdings" pitchFamily="2" charset="2"/>
              <a:buChar char="{"/>
            </a:pPr>
            <a:r>
              <a:rPr lang="fr-FR" sz="1100" dirty="0" smtClean="0">
                <a:sym typeface="Wingdings"/>
              </a:rPr>
              <a:t>Intégrer le bio-</a:t>
            </a:r>
            <a:r>
              <a:rPr lang="fr-FR" sz="1100" dirty="0" err="1" smtClean="0">
                <a:sym typeface="Wingdings"/>
              </a:rPr>
              <a:t>logging</a:t>
            </a:r>
            <a:r>
              <a:rPr lang="fr-FR" sz="1100" dirty="0" smtClean="0">
                <a:sym typeface="Wingdings"/>
              </a:rPr>
              <a:t> dans l’Observatoire de biodiversité de la Loire</a:t>
            </a:r>
            <a:endParaRPr lang="fr-FR" sz="1100" i="1" dirty="0" smtClean="0"/>
          </a:p>
          <a:p>
            <a:pPr algn="just">
              <a:buFont typeface="Wingdings" pitchFamily="2" charset="2"/>
              <a:buChar char="{"/>
            </a:pPr>
            <a:r>
              <a:rPr lang="fr-FR" sz="1100" dirty="0" err="1" smtClean="0"/>
              <a:t>Accélerométrie</a:t>
            </a:r>
            <a:r>
              <a:rPr lang="fr-FR" sz="1100" dirty="0" smtClean="0"/>
              <a:t> et GPS chez l’humain</a:t>
            </a:r>
          </a:p>
          <a:p>
            <a:pPr algn="just">
              <a:buFont typeface="Wingdings" pitchFamily="2" charset="2"/>
              <a:buChar char="{"/>
            </a:pPr>
            <a:r>
              <a:rPr lang="fr-FR" sz="1100" dirty="0" err="1" smtClean="0"/>
              <a:t>Accélérométrie</a:t>
            </a:r>
            <a:r>
              <a:rPr lang="fr-FR" sz="1100" dirty="0" smtClean="0"/>
              <a:t> et budget temps de l'animal dans son environnement naturel : potentialités et limites....</a:t>
            </a:r>
          </a:p>
          <a:p>
            <a:pPr algn="just">
              <a:buFont typeface="Wingdings" pitchFamily="2" charset="2"/>
              <a:buChar char="{"/>
            </a:pPr>
            <a:r>
              <a:rPr lang="fr-FR" sz="1100" dirty="0" smtClean="0"/>
              <a:t>Utilisation de l'</a:t>
            </a:r>
            <a:r>
              <a:rPr lang="fr-FR" sz="1100" dirty="0" err="1" smtClean="0"/>
              <a:t>hydro-acoustique</a:t>
            </a:r>
            <a:r>
              <a:rPr lang="fr-FR" sz="1100" dirty="0" smtClean="0"/>
              <a:t> passive pour le recensement et la localisation des Mammifères marins</a:t>
            </a:r>
          </a:p>
          <a:p>
            <a:pPr algn="just">
              <a:buFont typeface="Wingdings" pitchFamily="2" charset="2"/>
              <a:buChar char="{"/>
            </a:pPr>
            <a:r>
              <a:rPr lang="fr-FR" sz="1100" dirty="0" smtClean="0"/>
              <a:t>Approche de la Bioacoustique pour localiser et identifier les animaux en milieu terrestre</a:t>
            </a:r>
          </a:p>
          <a:p>
            <a:pPr algn="ctr"/>
            <a:endParaRPr lang="fr-FR" b="1" dirty="0" smtClean="0"/>
          </a:p>
          <a:p>
            <a:pPr lvl="0"/>
            <a:endParaRPr lang="fr-FR" sz="1200" i="1" dirty="0" smtClean="0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8830" y="5602727"/>
            <a:ext cx="966161" cy="121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cteur droit 8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e 19"/>
          <p:cNvGrpSpPr/>
          <p:nvPr/>
        </p:nvGrpSpPr>
        <p:grpSpPr>
          <a:xfrm>
            <a:off x="5039917" y="1715232"/>
            <a:ext cx="3695980" cy="2339102"/>
            <a:chOff x="4999279" y="1715232"/>
            <a:chExt cx="3695980" cy="2339102"/>
          </a:xfrm>
        </p:grpSpPr>
        <p:sp>
          <p:nvSpPr>
            <p:cNvPr id="6" name="ZoneTexte 5"/>
            <p:cNvSpPr txBox="1"/>
            <p:nvPr/>
          </p:nvSpPr>
          <p:spPr>
            <a:xfrm>
              <a:off x="4999279" y="1715232"/>
              <a:ext cx="3357586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 smtClean="0">
                  <a:solidFill>
                    <a:schemeClr val="accent3">
                      <a:lumMod val="75000"/>
                    </a:schemeClr>
                  </a:solidFill>
                </a:rPr>
                <a:t>Formulaire d’inscription</a:t>
              </a:r>
            </a:p>
            <a:p>
              <a:pPr algn="ctr"/>
              <a:r>
                <a:rPr lang="fr-FR" sz="1200" i="1" dirty="0" smtClean="0"/>
                <a:t>(à renvoyer à </a:t>
              </a:r>
              <a:r>
                <a:rPr lang="fr-FR" sz="1200" i="1" dirty="0" smtClean="0">
                  <a:hlinkClick r:id="rId3"/>
                </a:rPr>
                <a:t>Caroline.habold@iphc.cnrs.fr</a:t>
              </a:r>
              <a:r>
                <a:rPr lang="fr-FR" sz="1200" i="1" dirty="0" smtClean="0"/>
                <a:t> avant le </a:t>
              </a:r>
              <a:r>
                <a:rPr lang="fr-FR" sz="1200" i="1" u="sng" dirty="0" smtClean="0"/>
                <a:t>31/01/2013</a:t>
              </a:r>
              <a:r>
                <a:rPr lang="fr-FR" sz="1200" i="1" dirty="0" smtClean="0"/>
                <a:t>)</a:t>
              </a:r>
            </a:p>
            <a:p>
              <a:pPr algn="ctr"/>
              <a:endParaRPr lang="fr-FR" sz="800" b="1" dirty="0" smtClean="0"/>
            </a:p>
            <a:p>
              <a:r>
                <a:rPr lang="fr-FR" dirty="0" smtClean="0"/>
                <a:t>Nom                                                               </a:t>
              </a:r>
            </a:p>
            <a:p>
              <a:r>
                <a:rPr lang="fr-FR" dirty="0" smtClean="0"/>
                <a:t>Prénom</a:t>
              </a:r>
            </a:p>
            <a:p>
              <a:r>
                <a:rPr lang="fr-FR" dirty="0" smtClean="0"/>
                <a:t>Laboratoire-adresse</a:t>
              </a:r>
            </a:p>
            <a:p>
              <a:endParaRPr lang="fr-FR" dirty="0" smtClean="0"/>
            </a:p>
            <a:p>
              <a:endParaRPr lang="fr-FR" sz="1200" dirty="0"/>
            </a:p>
            <a:p>
              <a:endParaRPr lang="fr-FR" sz="1200" dirty="0"/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5694863" y="2754970"/>
              <a:ext cx="300039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5995259" y="3021040"/>
              <a:ext cx="2700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5095259" y="3553180"/>
              <a:ext cx="3600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>
              <a:off x="7003259" y="3287110"/>
              <a:ext cx="1692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Image 9" descr="logo_unistra.gif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645" y="6228270"/>
            <a:ext cx="920152" cy="431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 10" descr="iphc.gif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882" y="2341316"/>
            <a:ext cx="717550" cy="496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 11" descr="logocnrs.png"/>
          <p:cNvPicPr>
            <a:picLocks noChangeAspect="1"/>
          </p:cNvPicPr>
          <p:nvPr/>
        </p:nvPicPr>
        <p:blipFill rotWithShape="1"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7143" b="60816" l="25667" r="60000">
                        <a14:foregroundMark x1="31000" y1="37551" x2="31000" y2="37551"/>
                        <a14:foregroundMark x1="31000" y1="32653" x2="31000" y2="32653"/>
                        <a14:foregroundMark x1="35333" y1="40408" x2="35333" y2="40408"/>
                        <a14:foregroundMark x1="41333" y1="46122" x2="41333" y2="46122"/>
                        <a14:foregroundMark x1="40667" y1="42041" x2="40667" y2="42041"/>
                        <a14:foregroundMark x1="40667" y1="39184" x2="40667" y2="39184"/>
                        <a14:foregroundMark x1="34000" y1="29796" x2="34000" y2="29796"/>
                        <a14:foregroundMark x1="45000" y1="33061" x2="45000" y2="33061"/>
                        <a14:foregroundMark x1="46667" y1="30204" x2="46667" y2="30204"/>
                        <a14:foregroundMark x1="45667" y1="38776" x2="45667" y2="38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76658" y="5459833"/>
            <a:ext cx="756127" cy="733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8022581" y="5543928"/>
            <a:ext cx="9044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rgbClr val="FFFF00"/>
                </a:solidFill>
              </a:rPr>
              <a:t>@ D. Chevallier</a:t>
            </a:r>
            <a:endParaRPr lang="fr-FR" sz="900" dirty="0">
              <a:solidFill>
                <a:srgbClr val="FFFF00"/>
              </a:solidFill>
            </a:endParaRPr>
          </a:p>
        </p:txBody>
      </p:sp>
      <p:pic>
        <p:nvPicPr>
          <p:cNvPr id="2" name="Picture 2" descr="C:\Users\habold\AppData\Local\Microsoft\Windows\Temporary Internet Files\Content.Outlook\MTHD82G2\DSC02161.JPG"/>
          <p:cNvPicPr>
            <a:picLocks noChangeAspect="1" noChangeArrowheads="1"/>
          </p:cNvPicPr>
          <p:nvPr/>
        </p:nvPicPr>
        <p:blipFill>
          <a:blip r:embed="rId8" cstate="print"/>
          <a:srcRect l="19404" t="4416" r="35233"/>
          <a:stretch>
            <a:fillRect/>
          </a:stretch>
        </p:blipFill>
        <p:spPr bwMode="auto">
          <a:xfrm>
            <a:off x="7228936" y="5600117"/>
            <a:ext cx="854129" cy="120476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sp>
        <p:nvSpPr>
          <p:cNvPr id="18" name="ZoneTexte 17"/>
          <p:cNvSpPr txBox="1"/>
          <p:nvPr/>
        </p:nvSpPr>
        <p:spPr>
          <a:xfrm>
            <a:off x="7157051" y="5543928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rgbClr val="FFFF00"/>
                </a:solidFill>
              </a:rPr>
              <a:t>@ Y. Ropert-</a:t>
            </a:r>
          </a:p>
          <a:p>
            <a:r>
              <a:rPr lang="fr-FR" sz="900" dirty="0" err="1" smtClean="0">
                <a:solidFill>
                  <a:srgbClr val="FFFF00"/>
                </a:solidFill>
              </a:rPr>
              <a:t>Coudert</a:t>
            </a:r>
            <a:endParaRPr lang="fr-FR" sz="900" dirty="0">
              <a:solidFill>
                <a:srgbClr val="FFFF00"/>
              </a:solidFill>
            </a:endParaRPr>
          </a:p>
        </p:txBody>
      </p:sp>
      <p:pic>
        <p:nvPicPr>
          <p:cNvPr id="19" name="Image 18" descr="logo-za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882" y="1391073"/>
            <a:ext cx="928598" cy="70308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4804912" y="127157"/>
            <a:ext cx="416599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600" b="1" dirty="0" smtClean="0">
                <a:solidFill>
                  <a:prstClr val="black"/>
                </a:solidFill>
              </a:rPr>
              <a:t>Ateliers</a:t>
            </a:r>
            <a:r>
              <a:rPr lang="fr-FR" sz="1200" b="1" dirty="0" smtClean="0">
                <a:solidFill>
                  <a:prstClr val="black"/>
                </a:solidFill>
              </a:rPr>
              <a:t> </a:t>
            </a:r>
            <a:r>
              <a:rPr lang="fr-FR" sz="1200" i="1" dirty="0" smtClean="0">
                <a:solidFill>
                  <a:prstClr val="black"/>
                </a:solidFill>
              </a:rPr>
              <a:t>(en sous groupes) le 7 mars de 9 à 13h</a:t>
            </a:r>
          </a:p>
          <a:p>
            <a:pPr lvl="0" algn="just">
              <a:buFont typeface="Wingdings"/>
              <a:buChar char="{"/>
            </a:pPr>
            <a:r>
              <a:rPr lang="fr-FR" sz="1100" dirty="0" smtClean="0">
                <a:solidFill>
                  <a:prstClr val="black"/>
                </a:solidFill>
              </a:rPr>
              <a:t>Analyses de données (logiciel Igor,…)</a:t>
            </a:r>
          </a:p>
          <a:p>
            <a:pPr lvl="0" algn="just">
              <a:buFont typeface="Wingdings"/>
              <a:buChar char="{"/>
            </a:pPr>
            <a:r>
              <a:rPr lang="fr-FR" sz="1100" dirty="0" smtClean="0">
                <a:solidFill>
                  <a:prstClr val="black"/>
                </a:solidFill>
              </a:rPr>
              <a:t>Bio-</a:t>
            </a:r>
            <a:r>
              <a:rPr lang="fr-FR" sz="1100" dirty="0" err="1" smtClean="0">
                <a:solidFill>
                  <a:prstClr val="black"/>
                </a:solidFill>
              </a:rPr>
              <a:t>logging</a:t>
            </a:r>
            <a:r>
              <a:rPr lang="fr-FR" sz="1100" dirty="0" smtClean="0">
                <a:solidFill>
                  <a:prstClr val="black"/>
                </a:solidFill>
              </a:rPr>
              <a:t> et télémétrie au Département Ecologie Physiologie Ethologie : RFID, GPS-</a:t>
            </a:r>
            <a:r>
              <a:rPr lang="fr-FR" sz="1100" dirty="0" err="1" smtClean="0">
                <a:solidFill>
                  <a:prstClr val="black"/>
                </a:solidFill>
              </a:rPr>
              <a:t>tracking</a:t>
            </a:r>
            <a:r>
              <a:rPr lang="fr-FR" sz="1100" dirty="0" smtClean="0">
                <a:solidFill>
                  <a:prstClr val="black"/>
                </a:solidFill>
              </a:rPr>
              <a:t>,…</a:t>
            </a:r>
          </a:p>
          <a:p>
            <a:pPr lvl="0" algn="just">
              <a:buFont typeface="Wingdings"/>
              <a:buChar char="{"/>
            </a:pPr>
            <a:r>
              <a:rPr lang="fr-FR" sz="1100" dirty="0" smtClean="0">
                <a:solidFill>
                  <a:prstClr val="black"/>
                </a:solidFill>
              </a:rPr>
              <a:t>Mesures en temps réel de la température corporelle et de l’activité</a:t>
            </a:r>
          </a:p>
          <a:p>
            <a:pPr lvl="0" algn="just">
              <a:buFont typeface="Wingdings"/>
              <a:buChar char="{"/>
            </a:pPr>
            <a:r>
              <a:rPr lang="fr-FR" sz="1100" dirty="0" smtClean="0">
                <a:solidFill>
                  <a:prstClr val="black"/>
                </a:solidFill>
              </a:rPr>
              <a:t>Mesures d’activité (vol ou repos) chez l’oiseau</a:t>
            </a:r>
          </a:p>
          <a:p>
            <a:pPr lvl="0">
              <a:buFont typeface="Wingdings"/>
              <a:buChar char="{"/>
            </a:pPr>
            <a:endParaRPr lang="fr-FR" sz="800" dirty="0" smtClean="0">
              <a:solidFill>
                <a:prstClr val="black"/>
              </a:solidFill>
            </a:endParaRPr>
          </a:p>
          <a:p>
            <a:pPr lvl="0" algn="ctr"/>
            <a:r>
              <a:rPr lang="fr-FR" sz="1600" b="1" dirty="0" smtClean="0">
                <a:solidFill>
                  <a:prstClr val="black"/>
                </a:solidFill>
              </a:rPr>
              <a:t>Table ronde </a:t>
            </a:r>
            <a:r>
              <a:rPr lang="fr-FR" sz="1200" i="1" dirty="0" smtClean="0">
                <a:solidFill>
                  <a:prstClr val="black"/>
                </a:solidFill>
              </a:rPr>
              <a:t>le 7 mars de 14 à 16h</a:t>
            </a:r>
            <a:endParaRPr lang="fr-FR" b="1" dirty="0" smtClean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91872" y="4553478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Participera au repas :</a:t>
            </a:r>
          </a:p>
          <a:p>
            <a:pPr lvl="0">
              <a:buFont typeface="Wingdings" pitchFamily="2" charset="2"/>
              <a:buChar char="o"/>
            </a:pPr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 le 6 mars midi</a:t>
            </a:r>
          </a:p>
          <a:p>
            <a:pPr lvl="0">
              <a:buFont typeface="Wingdings" pitchFamily="2" charset="2"/>
              <a:buChar char="o"/>
            </a:pPr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 le 6 mars soir</a:t>
            </a:r>
          </a:p>
          <a:p>
            <a:pPr lvl="0">
              <a:buFont typeface="Wingdings" pitchFamily="2" charset="2"/>
              <a:buChar char="o"/>
            </a:pPr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 le 7 mars midi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4821690" y="4553478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</a:rPr>
              <a:t>Souhaite être hébergé sur site :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 du 5 au 6 mars</a:t>
            </a:r>
          </a:p>
          <a:p>
            <a:pPr lvl="0">
              <a:buFont typeface="Wingdings"/>
              <a:buChar char="o"/>
            </a:pPr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 du 6 au 7 mars</a:t>
            </a:r>
            <a:endParaRPr lang="fr-FR" sz="1200" dirty="0" smtClean="0">
              <a:solidFill>
                <a:prstClr val="black"/>
              </a:solidFill>
            </a:endParaRPr>
          </a:p>
          <a:p>
            <a:pPr lvl="0"/>
            <a:endParaRPr lang="fr-FR" sz="1200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87660" y="1725283"/>
            <a:ext cx="4149306" cy="3726611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7391872" y="3930823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 Conférencier</a:t>
            </a:r>
            <a:endParaRPr lang="fr-FR" sz="1200" dirty="0" smtClean="0">
              <a:solidFill>
                <a:prstClr val="black"/>
              </a:solidFill>
            </a:endParaRPr>
          </a:p>
          <a:p>
            <a:pPr lvl="0"/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 autre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21690" y="3930823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 ZA</a:t>
            </a:r>
          </a:p>
          <a:p>
            <a:pPr lvl="0"/>
            <a:r>
              <a:rPr lang="fr-FR" sz="1200" dirty="0" smtClean="0">
                <a:solidFill>
                  <a:prstClr val="black"/>
                </a:solidFill>
                <a:sym typeface="Wingdings"/>
              </a:rPr>
              <a:t>GDR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267</Words>
  <Application>Microsoft Macintosh PowerPoint</Application>
  <PresentationFormat>Présentation à l'écran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in2p3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Caroline Habold</dc:creator>
  <cp:lastModifiedBy>Marechal Cecile</cp:lastModifiedBy>
  <cp:revision>30</cp:revision>
  <dcterms:created xsi:type="dcterms:W3CDTF">2012-09-06T07:51:56Z</dcterms:created>
  <dcterms:modified xsi:type="dcterms:W3CDTF">2013-01-07T17:46:05Z</dcterms:modified>
</cp:coreProperties>
</file>